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media/image44.jpg" ContentType="image/jpg"/>
  <Override PartName="/ppt/notesSlides/notesSlide30.xml" ContentType="application/vnd.openxmlformats-officedocument.presentationml.notesSlide+xml"/>
  <Override PartName="/ppt/media/image48.jpg" ContentType="image/jpg"/>
  <Override PartName="/ppt/media/image50.jpg" ContentType="image/jpg"/>
  <Override PartName="/ppt/media/image51.jpg" ContentType="image/jpg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7"/>
  </p:notesMasterIdLst>
  <p:sldIdLst>
    <p:sldId id="256" r:id="rId2"/>
    <p:sldId id="257" r:id="rId3"/>
    <p:sldId id="326" r:id="rId4"/>
    <p:sldId id="327" r:id="rId5"/>
    <p:sldId id="258" r:id="rId6"/>
    <p:sldId id="325" r:id="rId7"/>
    <p:sldId id="260" r:id="rId8"/>
    <p:sldId id="261" r:id="rId9"/>
    <p:sldId id="285" r:id="rId10"/>
    <p:sldId id="286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302" r:id="rId32"/>
    <p:sldId id="303" r:id="rId33"/>
    <p:sldId id="304" r:id="rId34"/>
    <p:sldId id="306" r:id="rId35"/>
    <p:sldId id="307" r:id="rId36"/>
    <p:sldId id="308" r:id="rId37"/>
    <p:sldId id="309" r:id="rId38"/>
    <p:sldId id="328" r:id="rId39"/>
    <p:sldId id="311" r:id="rId40"/>
    <p:sldId id="329" r:id="rId41"/>
    <p:sldId id="310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2" r:id="rId51"/>
    <p:sldId id="323" r:id="rId52"/>
    <p:sldId id="324" r:id="rId53"/>
    <p:sldId id="320" r:id="rId54"/>
    <p:sldId id="330" r:id="rId55"/>
    <p:sldId id="32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/>
    <p:restoredTop sz="86091"/>
  </p:normalViewPr>
  <p:slideViewPr>
    <p:cSldViewPr snapToGrid="0">
      <p:cViewPr varScale="1">
        <p:scale>
          <a:sx n="122" d="100"/>
          <a:sy n="122" d="100"/>
        </p:scale>
        <p:origin x="21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94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674C3-24BD-0606-53DA-C11049E36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3012E9-56DA-8F50-D1AE-D053A7F04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BCB52-34F8-1AFC-1766-AA07C739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C46B6-CB02-FE8B-CB89-1D5C1034C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69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23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25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85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5164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921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497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4.jpeg"/><Relationship Id="rId4" Type="http://schemas.openxmlformats.org/officeDocument/2006/relationships/image" Target="../media/image6.jpg"/><Relationship Id="rId9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tft/activ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Mental Models &amp; Data-Visual Mapping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500" y="4217161"/>
            <a:ext cx="8233428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W.E.B. Du Bois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Sociologist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”Data Portraits” were displayed at the Paris Exposition in 1900 to challenge norms and show how Black folks fit into American progress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3089564" y="6488668"/>
            <a:ext cx="10169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www.wbur.org</a:t>
            </a:r>
            <a:r>
              <a:rPr lang="en-US" dirty="0"/>
              <a:t>/news/2019/02/21/web-du-</a:t>
            </a:r>
            <a:r>
              <a:rPr lang="en-US" dirty="0" err="1"/>
              <a:t>bois</a:t>
            </a:r>
            <a:r>
              <a:rPr lang="en-US" dirty="0"/>
              <a:t>-infographics-humanity-</a:t>
            </a:r>
            <a:r>
              <a:rPr lang="en-US" dirty="0" err="1"/>
              <a:t>african</a:t>
            </a:r>
            <a:r>
              <a:rPr lang="en-US" dirty="0"/>
              <a:t>-</a:t>
            </a:r>
            <a:r>
              <a:rPr lang="en-US" dirty="0" err="1"/>
              <a:t>american</a:t>
            </a:r>
            <a:endParaRPr lang="en-US" dirty="0"/>
          </a:p>
        </p:txBody>
      </p:sp>
      <p:pic>
        <p:nvPicPr>
          <p:cNvPr id="2050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75C4B6B-B4BE-EE60-621C-FC59F406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24" y="401647"/>
            <a:ext cx="8462684" cy="357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92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927763" y="5230091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CAD/CAM, building cars, planes, chips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3D, animation, </a:t>
            </a:r>
            <a:r>
              <a:rPr lang="en-US" sz="2400" dirty="0" err="1">
                <a:ea typeface="Arial"/>
                <a:cs typeface="Arial"/>
                <a:sym typeface="Arial"/>
              </a:rPr>
              <a:t>edu</a:t>
            </a:r>
            <a:r>
              <a:rPr lang="en-US" sz="2400" dirty="0">
                <a:ea typeface="Arial"/>
                <a:cs typeface="Arial"/>
                <a:sym typeface="Arial"/>
              </a:rPr>
              <a:t>, medicine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 descr="earlyWorkSt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164" y="886692"/>
            <a:ext cx="5621671" cy="429035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0DAF68B-A7D1-A53B-B23E-7A5FEEC7AF7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1970s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536" y="967696"/>
            <a:ext cx="3098847" cy="352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Screen Shot 2015-01-13 at 10.57.21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3282" y="909782"/>
            <a:ext cx="4369955" cy="363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3733800" y="5128304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Scientific visualization, physical phenomena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photorealism, entertainment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F247B9C0-88C5-AAE3-A9F5-FB3D85AA678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1980s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0382" y="789709"/>
            <a:ext cx="57912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789218" y="5256180"/>
            <a:ext cx="7772400" cy="10811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Information visualization, storytelling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human cognition, interaction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9D9EA755-699A-A78D-BC23-0FFA5AB13DF5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1990s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2345" y="786936"/>
            <a:ext cx="7010400" cy="445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872345" y="5240898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Coordination across multiple views, interaction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 panose="020B0604020202020204" pitchFamily="34" charset="0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Starting to think about: sensemaking, provenance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C6CD6DFC-7037-F11D-20D0-ECDF0D55ED04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2000s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4038601" y="2265912"/>
            <a:ext cx="6948053" cy="3891739"/>
            <a:chOff x="1926055" y="1447800"/>
            <a:chExt cx="5904257" cy="3032758"/>
          </a:xfrm>
        </p:grpSpPr>
        <p:pic>
          <p:nvPicPr>
            <p:cNvPr id="171" name="Google Shape;171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2" name="Google Shape;172;p23" descr="earlyWorkStati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26058" y="1447800"/>
              <a:ext cx="1198142" cy="914399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3" name="Google Shape;173;p23" descr="http://deitchman.com/mcneillslides/images/Lascaux-hunters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26055" y="2611597"/>
              <a:ext cx="1197864" cy="1868961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4" name="Google Shape;174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5" name="Google Shape;175;p23" descr="Screen Shot 2015-01-13 at 10.57.21 PM.png"/>
            <p:cNvPicPr preferRelativeResize="0"/>
            <p:nvPr/>
          </p:nvPicPr>
          <p:blipFill rotWithShape="1">
            <a:blip r:embed="rId7">
              <a:alphaModFix/>
            </a:blip>
            <a:srcRect l="1508" t="2094" r="1294" b="2057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pic>
          <p:nvPicPr>
            <p:cNvPr id="176" name="Google Shape;176;p23" descr="C:\download\Winzip\orb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52800" y="1447800"/>
              <a:ext cx="2219874" cy="129172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2160BBA-F98B-C2F2-8C73-9BC84110AE62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Discussion: what are they all trying to do?</a:t>
            </a:r>
          </a:p>
        </p:txBody>
      </p:sp>
      <p:pic>
        <p:nvPicPr>
          <p:cNvPr id="5" name="Picture 2" descr="Infographics that W.E.B. Du Bois displayed at the 1900 Paris Exposition. (Courtesy Library of Congress)">
            <a:extLst>
              <a:ext uri="{FF2B5EF4-FFF2-40B4-BE49-F238E27FC236}">
                <a16:creationId xmlns:a16="http://schemas.microsoft.com/office/drawing/2014/main" id="{75443684-4640-D486-49EB-B85E40E0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631" y="460991"/>
            <a:ext cx="3924253" cy="16575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undefined">
            <a:extLst>
              <a:ext uri="{FF2B5EF4-FFF2-40B4-BE49-F238E27FC236}">
                <a16:creationId xmlns:a16="http://schemas.microsoft.com/office/drawing/2014/main" id="{E9C767F3-0ECB-7F0D-154A-967615DE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771" y="511795"/>
            <a:ext cx="2935016" cy="160508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000000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71114" y="151014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4066314" y="97674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21278" y="164984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5" name="Google Shape;185;p24"/>
          <p:cNvGrpSpPr/>
          <p:nvPr/>
        </p:nvGrpSpPr>
        <p:grpSpPr>
          <a:xfrm>
            <a:off x="5704612" y="1649844"/>
            <a:ext cx="2233084" cy="1672167"/>
            <a:chOff x="3238498" y="1968500"/>
            <a:chExt cx="2233084" cy="1672167"/>
          </a:xfrm>
        </p:grpSpPr>
        <p:pic>
          <p:nvPicPr>
            <p:cNvPr id="186" name="Google Shape;186;p24" descr="human-computer-interaction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1714" y="976743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8CC1E95-D4A9-6C1F-B6B8-E44E698B8FA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Visualization helps shape </a:t>
            </a:r>
            <a:r>
              <a:rPr lang="en-US" i="1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  <a:endParaRPr lang="en-US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76250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6248400" y="1870364"/>
            <a:ext cx="5690681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are exposed to huge amounts of information all the time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 much, in fact, that we can’t process it all fast enough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050B07F-3217-BACE-E155-43FCEC8115F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Information overload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34686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6248400" y="1828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To cope, we construct </a:t>
            </a:r>
            <a:r>
              <a:rPr lang="en-US" sz="2400" b="1" dirty="0">
                <a:ea typeface="Arial"/>
                <a:cs typeface="Arial"/>
                <a:sym typeface="Arial"/>
              </a:rPr>
              <a:t>mental models: </a:t>
            </a:r>
            <a:r>
              <a:rPr lang="en-US" sz="2400" dirty="0">
                <a:ea typeface="Arial"/>
                <a:cs typeface="Arial"/>
                <a:sym typeface="Arial"/>
              </a:rPr>
              <a:t>abstracted, simplified versions of the world that are more manageable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3108">
            <a:off x="6479096" y="2768039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EC0E063-8BC0-1476-EBD7-26CA304EBAA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8" y="1733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519057" y="762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1: Connect all 9 dots using only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6186057" y="2209800"/>
            <a:ext cx="2819400" cy="2819400"/>
            <a:chOff x="3124200" y="2590800"/>
            <a:chExt cx="2819400" cy="2819400"/>
          </a:xfrm>
        </p:grpSpPr>
        <p:cxnSp>
          <p:nvCxnSpPr>
            <p:cNvPr id="212" name="Google Shape;212;p27"/>
            <p:cNvCxnSpPr/>
            <p:nvPr/>
          </p:nvCxnSpPr>
          <p:spPr>
            <a:xfrm>
              <a:off x="31242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7"/>
            <p:cNvCxnSpPr/>
            <p:nvPr/>
          </p:nvCxnSpPr>
          <p:spPr>
            <a:xfrm>
              <a:off x="59436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7"/>
            <p:cNvCxnSpPr/>
            <p:nvPr/>
          </p:nvCxnSpPr>
          <p:spPr>
            <a:xfrm>
              <a:off x="3124200" y="5410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7"/>
            <p:cNvCxnSpPr/>
            <p:nvPr/>
          </p:nvCxnSpPr>
          <p:spPr>
            <a:xfrm rot="10800000">
              <a:off x="4572000" y="2590800"/>
              <a:ext cx="13716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7"/>
            <p:cNvCxnSpPr/>
            <p:nvPr/>
          </p:nvCxnSpPr>
          <p:spPr>
            <a:xfrm rot="10800000">
              <a:off x="4572000" y="2590800"/>
              <a:ext cx="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27"/>
          <p:cNvGrpSpPr/>
          <p:nvPr/>
        </p:nvGrpSpPr>
        <p:grpSpPr>
          <a:xfrm>
            <a:off x="6186057" y="2209800"/>
            <a:ext cx="2819400" cy="2819400"/>
            <a:chOff x="3429000" y="2209800"/>
            <a:chExt cx="2819400" cy="2819400"/>
          </a:xfrm>
        </p:grpSpPr>
        <p:cxnSp>
          <p:nvCxnSpPr>
            <p:cNvPr id="218" name="Google Shape;218;p27"/>
            <p:cNvCxnSpPr/>
            <p:nvPr/>
          </p:nvCxnSpPr>
          <p:spPr>
            <a:xfrm>
              <a:off x="34290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484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7"/>
            <p:cNvCxnSpPr/>
            <p:nvPr/>
          </p:nvCxnSpPr>
          <p:spPr>
            <a:xfrm>
              <a:off x="3429000" y="5029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7"/>
            <p:cNvCxnSpPr/>
            <p:nvPr/>
          </p:nvCxnSpPr>
          <p:spPr>
            <a:xfrm rot="10800000">
              <a:off x="3429000" y="22098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7"/>
            <p:cNvCxnSpPr/>
            <p:nvPr/>
          </p:nvCxnSpPr>
          <p:spPr>
            <a:xfrm rot="10800000" flipH="1">
              <a:off x="4876800" y="2209800"/>
              <a:ext cx="137160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3" name="Google Shape;223;p27"/>
          <p:cNvGrpSpPr/>
          <p:nvPr/>
        </p:nvGrpSpPr>
        <p:grpSpPr>
          <a:xfrm>
            <a:off x="6186057" y="2209800"/>
            <a:ext cx="2819400" cy="2819400"/>
            <a:chOff x="4191000" y="2590800"/>
            <a:chExt cx="2819400" cy="2819400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4191000" y="2590800"/>
              <a:ext cx="2819400" cy="2819400"/>
              <a:chOff x="3429000" y="2209800"/>
              <a:chExt cx="2819400" cy="2819400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3429000" y="2209800"/>
                <a:ext cx="0" cy="2819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3429000" y="50292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 rot="10800000">
                <a:off x="3429000" y="22098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28" name="Google Shape;228;p27"/>
            <p:cNvCxnSpPr/>
            <p:nvPr/>
          </p:nvCxnSpPr>
          <p:spPr>
            <a:xfrm rot="10800000">
              <a:off x="4191000" y="39624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A8CC275-61D4-2655-2123-9D839EA12B8D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quick history lesson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models: how we process information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building blocks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7" y="1754776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3519056" y="782778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2: Connect all 9 dots using 4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6109856" y="2154378"/>
            <a:ext cx="4267200" cy="4114800"/>
            <a:chOff x="3048000" y="2514600"/>
            <a:chExt cx="4267200" cy="4114800"/>
          </a:xfrm>
        </p:grpSpPr>
        <p:cxnSp>
          <p:nvCxnSpPr>
            <p:cNvPr id="237" name="Google Shape;237;p28"/>
            <p:cNvCxnSpPr/>
            <p:nvPr/>
          </p:nvCxnSpPr>
          <p:spPr>
            <a:xfrm rot="10800000" flipH="1">
              <a:off x="3048000" y="2514600"/>
              <a:ext cx="4267200" cy="4114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8"/>
            <p:cNvCxnSpPr/>
            <p:nvPr/>
          </p:nvCxnSpPr>
          <p:spPr>
            <a:xfrm>
              <a:off x="3124200" y="2590800"/>
              <a:ext cx="281940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 flipH="1">
              <a:off x="3124200" y="2514600"/>
              <a:ext cx="4191000" cy="76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 flipH="1">
              <a:off x="3048000" y="2590800"/>
              <a:ext cx="76200" cy="4038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B1053C3-70E2-6663-1D78-0BEE430CE28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62" y="175477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519061" y="78278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3: Connect all 9 dots using 3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3442861" y="1697180"/>
            <a:ext cx="8686800" cy="3962400"/>
            <a:chOff x="381000" y="2057400"/>
            <a:chExt cx="8686800" cy="3962400"/>
          </a:xfrm>
        </p:grpSpPr>
        <p:cxnSp>
          <p:nvCxnSpPr>
            <p:cNvPr id="249" name="Google Shape;249;p29"/>
            <p:cNvCxnSpPr/>
            <p:nvPr/>
          </p:nvCxnSpPr>
          <p:spPr>
            <a:xfrm>
              <a:off x="381000" y="2057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29"/>
            <p:cNvCxnSpPr/>
            <p:nvPr/>
          </p:nvCxnSpPr>
          <p:spPr>
            <a:xfrm rot="10800000" flipH="1">
              <a:off x="457200" y="3352800"/>
              <a:ext cx="8534400" cy="1371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457200" y="4724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1686F83-6D02-BBAA-818B-5F4B02F2FCC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7" y="1740919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505206" y="768921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4: Connect all 9 dots using 1 straight line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6" y="1378521"/>
            <a:ext cx="5029200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6578" y="1302321"/>
            <a:ext cx="3546028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854BD85-D742-DB75-EEF7-CC0382E8E6D6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14" y="817407"/>
            <a:ext cx="5386453" cy="518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809514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228113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 rot="-10027351">
            <a:off x="5894641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395A0B3-1A83-F1DC-AE9E-604BAA3CCC1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Models: a Sketch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664" y="4298963"/>
            <a:ext cx="6457950" cy="142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51905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1. We tend to see what we expect to see</a:t>
            </a:r>
            <a:endParaRPr dirty="0">
              <a:latin typeface="+mn-l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3519058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built from prior experience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expect new input to “fit” the existing model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Updates are </a:t>
            </a:r>
            <a:r>
              <a:rPr lang="en-US" sz="2400" b="1" dirty="0">
                <a:ea typeface="Arial"/>
                <a:cs typeface="Arial"/>
                <a:sym typeface="Arial"/>
              </a:rPr>
              <a:t>expensive</a:t>
            </a:r>
            <a:r>
              <a:rPr lang="en-US" sz="2400" dirty="0">
                <a:ea typeface="Arial"/>
                <a:cs typeface="Arial"/>
                <a:sym typeface="Arial"/>
              </a:rPr>
              <a:t>: given input that almost fits, we’ll distort information to avoid re-fitting the model</a:t>
            </a:r>
            <a:endParaRPr sz="2400" b="1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Expectation</a:t>
            </a:r>
            <a:r>
              <a:rPr lang="en-US" sz="2400" dirty="0">
                <a:ea typeface="Arial"/>
                <a:cs typeface="Arial"/>
                <a:sym typeface="Arial"/>
              </a:rPr>
              <a:t> is at least as strong as perception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759039" y="5340930"/>
            <a:ext cx="4191000" cy="76200"/>
            <a:chOff x="2057400" y="4038600"/>
            <a:chExt cx="4191000" cy="76200"/>
          </a:xfrm>
        </p:grpSpPr>
        <p:cxnSp>
          <p:nvCxnSpPr>
            <p:cNvPr id="278" name="Google Shape;278;p32"/>
            <p:cNvCxnSpPr/>
            <p:nvPr/>
          </p:nvCxnSpPr>
          <p:spPr>
            <a:xfrm rot="10800000" flipH="1">
              <a:off x="20574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32"/>
            <p:cNvCxnSpPr/>
            <p:nvPr/>
          </p:nvCxnSpPr>
          <p:spPr>
            <a:xfrm rot="10800000" flipH="1">
              <a:off x="3886200" y="4038600"/>
              <a:ext cx="2286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32"/>
            <p:cNvCxnSpPr/>
            <p:nvPr/>
          </p:nvCxnSpPr>
          <p:spPr>
            <a:xfrm rot="10800000" flipH="1">
              <a:off x="57150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E94598F-3EC1-6A28-B5A6-D4D3E0727D3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t="14706" b="18277"/>
          <a:stretch/>
        </p:blipFill>
        <p:spPr>
          <a:xfrm>
            <a:off x="4377604" y="2233411"/>
            <a:ext cx="6429375" cy="345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546766" y="25631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2. Mental models form quickly, &amp; update slowly</a:t>
            </a:r>
            <a:endParaRPr sz="324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3546766" y="162791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“First impressions matter”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Early information can have the highest impact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order in which we present pieces of information can shape how a person understands the whole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Once a mental model is formed, it takes effort to alter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F90FFA3-D3B1-DE8C-A0CD-789099D1510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t="5367" b="11835"/>
          <a:stretch/>
        </p:blipFill>
        <p:spPr>
          <a:xfrm>
            <a:off x="5043062" y="2141149"/>
            <a:ext cx="4886325" cy="426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4"/>
          <p:cNvGrpSpPr/>
          <p:nvPr/>
        </p:nvGrpSpPr>
        <p:grpSpPr>
          <a:xfrm>
            <a:off x="5805061" y="2427304"/>
            <a:ext cx="914400" cy="1283068"/>
            <a:chOff x="2743200" y="2057400"/>
            <a:chExt cx="914400" cy="1283068"/>
          </a:xfrm>
        </p:grpSpPr>
        <p:sp>
          <p:nvSpPr>
            <p:cNvPr id="294" name="Google Shape;294;p34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3519061" y="46412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3. New information gets incorporated </a:t>
            </a:r>
            <a:b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    into the existing model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3519061" y="168332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Integrating competing perspectives is challenging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Switching between multiple perspectives is also difficult (visually or mentally)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Tricky part</a:t>
            </a:r>
            <a:r>
              <a:rPr lang="en-US" sz="2400" dirty="0">
                <a:ea typeface="Arial"/>
                <a:cs typeface="Arial"/>
                <a:sym typeface="Arial"/>
              </a:rPr>
              <a:t>: real-world problem often require such perspective switching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980CFB0-94C1-0CD0-9443-D187F7B268FE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156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491355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380673" y="3971509"/>
            <a:ext cx="11464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Blur size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128px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64px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32px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16px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3FD1EC1-6C37-E3B2-BC9E-20B0DAD1A3DC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3546771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35467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Longer exposure to ambiguous data makes people </a:t>
            </a:r>
            <a:r>
              <a:rPr lang="en-US" sz="2400" b="1" dirty="0">
                <a:ea typeface="Arial"/>
                <a:cs typeface="Arial"/>
                <a:sym typeface="Arial"/>
              </a:rPr>
              <a:t>more confident </a:t>
            </a:r>
            <a:r>
              <a:rPr lang="en-US" sz="2400" dirty="0">
                <a:ea typeface="Arial"/>
                <a:cs typeface="Arial"/>
                <a:sym typeface="Arial"/>
              </a:rPr>
              <a:t>in their initial model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true even if new data presents strong evidence that their model is </a:t>
            </a:r>
            <a:r>
              <a:rPr lang="en-US" sz="2400" b="1" dirty="0">
                <a:ea typeface="Arial"/>
                <a:cs typeface="Arial"/>
                <a:sym typeface="Arial"/>
              </a:rPr>
              <a:t>wrong</a:t>
            </a:r>
            <a:r>
              <a:rPr lang="en-US" sz="2400" dirty="0">
                <a:ea typeface="Arial"/>
                <a:cs typeface="Arial"/>
                <a:sym typeface="Arial"/>
              </a:rPr>
              <a:t>!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Important: need to be intentional when we design, because incremental information can be </a:t>
            </a:r>
            <a:r>
              <a:rPr lang="en-US" sz="2400" b="1" dirty="0">
                <a:ea typeface="Arial"/>
                <a:cs typeface="Arial"/>
                <a:sym typeface="Arial"/>
              </a:rPr>
              <a:t>misleading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64E7274A-6003-1953-0707-F7E859D2021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3532911" y="346365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25729" indent="-11429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good: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Well-tuned mental models let us process information quickly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Frees up more processing power to synthesize information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bad: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People (esp. experts) tend not to notice information that contradicts their mental model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“fresh pair of eyes” can be beneficial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ugly: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unavoidable: everyone has them, and they’re all different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Key:</a:t>
            </a:r>
            <a:r>
              <a:rPr lang="en-US" sz="2400" dirty="0">
                <a:ea typeface="Arial"/>
                <a:cs typeface="Arial"/>
                <a:sym typeface="Arial"/>
              </a:rPr>
              <a:t> be aware of how mental models form, how they shape perception, and how to support (or challenge) them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0305E3B6-892E-37E6-D911-8E67520E7FC7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Are you on Slack?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All communication will be through Slack (see syllabus for details)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Did you join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r>
              <a:rPr lang="en-US" sz="2400" dirty="0">
                <a:ea typeface="Arial"/>
                <a:cs typeface="Arial"/>
                <a:sym typeface="Arial"/>
              </a:rPr>
              <a:t>?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Did you submit lab01 (or Using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r>
              <a:rPr lang="en-US" sz="2400" dirty="0">
                <a:ea typeface="Arial"/>
                <a:cs typeface="Arial"/>
                <a:sym typeface="Arial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938801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3508666" y="356752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 what do we have to work with?</a:t>
            </a:r>
            <a:endParaRPr sz="2800" i="1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8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842166" y="1967349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537366" y="1433948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8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175664" y="2107049"/>
            <a:ext cx="2233084" cy="167216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F319E3D-591B-7F95-09BD-8B5FA8D9ED9F}"/>
              </a:ext>
            </a:extLst>
          </p:cNvPr>
          <p:cNvSpPr/>
          <p:nvPr/>
        </p:nvSpPr>
        <p:spPr>
          <a:xfrm>
            <a:off x="5476612" y="6106510"/>
            <a:ext cx="2502463" cy="599090"/>
          </a:xfrm>
          <a:prstGeom prst="wedgeRoundRectCallout">
            <a:avLst>
              <a:gd name="adj1" fmla="val -10467"/>
              <a:gd name="adj2" fmla="val -132237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along a common scale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F7873CE-7E78-ADE3-A430-985718835776}"/>
              </a:ext>
            </a:extLst>
          </p:cNvPr>
          <p:cNvSpPr/>
          <p:nvPr/>
        </p:nvSpPr>
        <p:spPr>
          <a:xfrm>
            <a:off x="9698775" y="6068037"/>
            <a:ext cx="1599846" cy="599090"/>
          </a:xfrm>
          <a:prstGeom prst="wedgeRoundRectCallout">
            <a:avLst>
              <a:gd name="adj1" fmla="val -17187"/>
              <a:gd name="adj2" fmla="val -95395"/>
              <a:gd name="adj3" fmla="val 16667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region</a:t>
            </a:r>
          </a:p>
        </p:txBody>
      </p: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 / Area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1" name="Picture 10" descr="A diagram of a number of percents&#10;&#10;AI-generated content may be incorrect.">
            <a:extLst>
              <a:ext uri="{FF2B5EF4-FFF2-40B4-BE49-F238E27FC236}">
                <a16:creationId xmlns:a16="http://schemas.microsoft.com/office/drawing/2014/main" id="{2855DC51-E97D-A235-9CAF-BB7123D0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935" y="2469930"/>
            <a:ext cx="2798129" cy="4587766"/>
          </a:xfrm>
          <a:prstGeom prst="rect">
            <a:avLst/>
          </a:prstGeom>
        </p:spPr>
      </p:pic>
      <p:pic>
        <p:nvPicPr>
          <p:cNvPr id="13" name="Picture 12" descr="A green rectangular box with white text&#10;&#10;AI-generated content may be incorrect.">
            <a:extLst>
              <a:ext uri="{FF2B5EF4-FFF2-40B4-BE49-F238E27FC236}">
                <a16:creationId xmlns:a16="http://schemas.microsoft.com/office/drawing/2014/main" id="{D079DEB6-E323-9E5F-3116-2C842C278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598" y="2677394"/>
            <a:ext cx="5018619" cy="37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3CD61-3858-1D6F-D5EB-A3E0BFA53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B5F9-948F-67EF-B53C-4F65B637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36C9A-3A29-6ABD-5B60-20F0836A6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Length</a:t>
            </a:r>
            <a:endParaRPr lang="en-US" sz="3000" i="1" dirty="0"/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long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9B7C1B8A-303A-0C4B-81D9-CAD30CADFAA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8243" y="3010518"/>
            <a:ext cx="3358506" cy="2832374"/>
          </a:xfrm>
          <a:prstGeom prst="rect">
            <a:avLst/>
          </a:prstGeom>
        </p:spPr>
      </p:pic>
      <p:pic>
        <p:nvPicPr>
          <p:cNvPr id="10" name="Picture 9" descr="A poster of a prescription&#10;&#10;AI-generated content may be incorrect.">
            <a:extLst>
              <a:ext uri="{FF2B5EF4-FFF2-40B4-BE49-F238E27FC236}">
                <a16:creationId xmlns:a16="http://schemas.microsoft.com/office/drawing/2014/main" id="{44C5BBD0-9DB8-D326-7BAE-D1D851F0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724" y="2201140"/>
            <a:ext cx="3171431" cy="44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Luminance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028" name="Picture 4" descr="GEBCO Grayscale Basemap (NOAA NCEI Visualization) thumbnail">
            <a:extLst>
              <a:ext uri="{FF2B5EF4-FFF2-40B4-BE49-F238E27FC236}">
                <a16:creationId xmlns:a16="http://schemas.microsoft.com/office/drawing/2014/main" id="{C6744B98-DFA8-225C-114F-82D870FEC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695" y="2423161"/>
            <a:ext cx="6286647" cy="418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3EE34-5BB8-26CF-1446-035D95232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E8F7-38F7-C433-009E-796AC3A3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CC16A-5DEB-245B-686C-964700BD2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Hw01 is released today!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Find instructions on the course website under the “Homework” tab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Submit on </a:t>
            </a:r>
            <a:r>
              <a:rPr lang="en-US" sz="2400" dirty="0" err="1">
                <a:ea typeface="Arial"/>
                <a:cs typeface="Arial"/>
                <a:sym typeface="Arial"/>
              </a:rPr>
              <a:t>Gradescope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Consider working with a partner! Collaboration is encouraged </a:t>
            </a:r>
            <a:r>
              <a:rPr lang="en-US" sz="2400" dirty="0">
                <a:ea typeface="Arial"/>
                <a:cs typeface="Arial"/>
                <a:sym typeface="Wingdings" pitchFamily="2" charset="2"/>
              </a:rPr>
              <a:t> </a:t>
            </a:r>
            <a:endParaRPr lang="en-US" sz="240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1644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56370-5193-0616-14DA-E74F27DF6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01F9-B247-3E38-BF24-B2A2FA8B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BD52C-B866-2664-D708-E44032032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Saturation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much color</a:t>
            </a:r>
            <a:r>
              <a:rPr lang="en-US" sz="2800" dirty="0"/>
              <a:t> mark has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Picture 7" descr="A map of the united states of america&#10;&#10;AI-generated content may be incorrect.">
            <a:extLst>
              <a:ext uri="{FF2B5EF4-FFF2-40B4-BE49-F238E27FC236}">
                <a16:creationId xmlns:a16="http://schemas.microsoft.com/office/drawing/2014/main" id="{5D761B8C-75D3-AF1E-7A5C-12451E180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4" y="2317205"/>
            <a:ext cx="6317593" cy="43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59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Color: Hue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/ Tilt / Angle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DA79CF-AF26-DA96-51EE-1DF56C8088DD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205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D7800D-1A71-DEC1-232B-FF2AC8E26C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6818CB5-CC32-BA9C-C950-253C93728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597DA02-C3AB-14B0-81A3-8440530F60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2699FE2-3482-9A94-7A59-CE59830EB1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512EE7A-AD98-A191-0335-2B6EAE7E7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B1294F0-726E-8EC7-214F-C5878A191F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EB92EB5-C40C-C135-17AC-F23B0F596D27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2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5C393A1-47AE-F319-51DE-413C2A1C8D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685106B5-C99F-F35D-9010-97CEDB0541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B14E7CA-B57B-FF8B-FAA6-BF2ADF7354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F7133BA-6E98-8797-1DCC-732B414F5E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D546912-6516-DCAE-1E81-B32B7D616E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F2F6353-B685-6E29-E834-CAE6013353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341742" y="2861187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5916" y="272942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5285488" y="2976841"/>
            <a:ext cx="4100638" cy="153233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experiment. Form 7 groups and find a spot on the board. </a:t>
            </a:r>
          </a:p>
        </p:txBody>
      </p:sp>
    </p:spTree>
    <p:extLst>
      <p:ext uri="{BB962C8B-B14F-4D97-AF65-F5344CB8AC3E}">
        <p14:creationId xmlns:p14="http://schemas.microsoft.com/office/powerpoint/2010/main" val="21384047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93102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0D7614BB-CF26-A4DB-0F3D-1EF945B5C8D5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8BEA44-3BA0-71E5-E49E-B35D5D1111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C85603-8112-B346-AE94-FB09F74119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236A08B-E4FF-F579-FF14-99BDDDED7B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516EB0C-23AC-5BCF-CA30-9935AE5865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8EA814C-8F59-13B4-11AA-E022697285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6869257-FDBA-A419-1E43-037C05E49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395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5D66-6B0C-E446-D3E2-A5F9BAEDF91A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0228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22FA60E-0003-D4F3-1923-1640519E034E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B810FF3-A728-1E74-CFE0-4E44492379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7436EDC3-309C-B2E3-568E-A84E83D46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34F959F-DAF2-259F-9412-412AC2B74A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CAF809-C8EA-32D1-5339-2C4000F456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72BD1FB-EB84-C891-F3AC-9D8FF0C7F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B9EDC87E-F2A5-4B8E-BD29-84A683DED6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5862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45158-63BC-3A17-0A45-F3D0E1F2FEA4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44938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50398EB-99C1-46E7-EBDD-57652ECBFC98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B08A1C5-89F3-2225-CA55-582E205C74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5F3BCDD-1EED-FD15-1782-55A6C9AD5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AEB9F30-0DD3-C5F0-E1BB-9F09FE424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57A9228-0C4E-3EA6-43A7-BEA774E698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1D7562-14DB-183D-F2DC-D614922F8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7B03F0A9-C96C-754A-570B-135A1025CC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57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Looking forward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is a drag-and-drop visualization tool suite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for Teaching has donated license keys (good for one year) for everyone enrolled in this course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Instructions for downloading are on the next slide. </a:t>
            </a:r>
            <a:r>
              <a:rPr lang="en-US" sz="2400" dirty="0">
                <a:highlight>
                  <a:srgbClr val="FFFF00"/>
                </a:highlight>
                <a:ea typeface="Arial"/>
                <a:cs typeface="Arial"/>
                <a:sym typeface="Arial"/>
              </a:rPr>
              <a:t>Download before class on Tuesday 02/11</a:t>
            </a:r>
            <a:endParaRPr sz="2400" dirty="0">
              <a:highlight>
                <a:srgbClr val="FFFF00"/>
              </a:highlight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 on Slack, or come to office hours</a:t>
            </a:r>
            <a:endParaRPr sz="2400" dirty="0"/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3528802" y="1088726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Name?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127599"/>
              </p:ext>
            </p:extLst>
          </p:nvPr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783B5E06-3BD6-D314-AC14-4EAAA793369C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40D8700E-5A15-17BA-5836-896D20A0B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56BC1D0-C188-A1D1-56CE-6887618E6A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273F7BF-C030-0188-9A2C-F230A8CB2E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031F518-0BE5-3626-4906-04C1617A60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66148C9-9A68-6D26-1517-F0F4924FC2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D9AE79F-69E1-0CB8-C4D6-78BC230941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4226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4F81EF-929C-E044-3F31-B96DE92DB3D9}"/>
              </a:ext>
            </a:extLst>
          </p:cNvPr>
          <p:cNvSpPr txBox="1"/>
          <p:nvPr/>
        </p:nvSpPr>
        <p:spPr>
          <a:xfrm>
            <a:off x="3618902" y="99899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Season?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111E68-5D69-62A8-C48E-F7CDF3C946DA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D42B2C51-A701-527C-8A2D-C81FDE6B86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413245BB-1597-58F4-B0D3-13A14C4082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477B7FB-BB46-7197-D29D-12358141C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1A4BE89-696C-4FAC-BC28-F45A3E544A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654E349-3BC6-0004-9356-C3E8097578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EB91FC5-2486-287F-9A72-41C366492B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6744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0AF07-C10C-CC28-1122-AC889276E140}"/>
              </a:ext>
            </a:extLst>
          </p:cNvPr>
          <p:cNvSpPr txBox="1"/>
          <p:nvPr/>
        </p:nvSpPr>
        <p:spPr>
          <a:xfrm>
            <a:off x="3724005" y="99899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Price?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265170-B465-6849-C111-F60273B23A51}"/>
              </a:ext>
            </a:extLst>
          </p:cNvPr>
          <p:cNvGrpSpPr/>
          <p:nvPr/>
        </p:nvGrpSpPr>
        <p:grpSpPr>
          <a:xfrm>
            <a:off x="8068171" y="2014989"/>
            <a:ext cx="3580489" cy="4038371"/>
            <a:chOff x="8099752" y="2268137"/>
            <a:chExt cx="3580489" cy="4038371"/>
          </a:xfrm>
        </p:grpSpPr>
        <p:pic>
          <p:nvPicPr>
            <p:cNvPr id="15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9CDCB31-1126-68A8-9734-C3FB83143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78C900E-44FA-9F61-561B-2E8CB9EB82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9BC0888F-1494-7209-48F0-9FD4426B93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14FFA27-A9B0-74E1-F95E-F4D28DF306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2B14E62-A8B0-F39B-00BE-55060F42B8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1F254DFD-7681-0736-A38D-B368F8BE29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6326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10" y="184113"/>
            <a:ext cx="8991599" cy="6316717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Insight 1: Not all visual dimensions can represent all data types</a:t>
            </a:r>
          </a:p>
          <a:p>
            <a:pPr lvl="1"/>
            <a:endParaRPr lang="en-US" sz="2400" dirty="0"/>
          </a:p>
        </p:txBody>
      </p: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084650"/>
              </p:ext>
            </p:extLst>
          </p:nvPr>
        </p:nvGraphicFramePr>
        <p:xfrm>
          <a:off x="7431429" y="2278402"/>
          <a:ext cx="3120957" cy="40128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309517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88697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47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176" y="1366877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981" y="2188065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2187863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2174813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1992" y="2631015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2631015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9721" y="3084702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3084702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4394" y="4424693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0442" y="4411643"/>
            <a:ext cx="619830" cy="61983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094FC2C4-DED3-3103-8A03-035070FFC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6710" y="2627497"/>
            <a:ext cx="619830" cy="61983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B88F1D9-4EA0-4E92-B438-F03B94F5F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3540904"/>
            <a:ext cx="619830" cy="61983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387D2973-0823-0BFB-7942-CB975ECE3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4877" y="3540904"/>
            <a:ext cx="619830" cy="61983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9B04ADC9-C998-9283-00E7-00E11136A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9721" y="3989432"/>
            <a:ext cx="619830" cy="61983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40060F67-001E-D077-4950-9377CD7B2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3989432"/>
            <a:ext cx="619830" cy="61983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682ABC3-5707-FF40-8618-7CFD1C119D6D}"/>
              </a:ext>
            </a:extLst>
          </p:cNvPr>
          <p:cNvGrpSpPr/>
          <p:nvPr/>
        </p:nvGrpSpPr>
        <p:grpSpPr>
          <a:xfrm>
            <a:off x="3611311" y="2280161"/>
            <a:ext cx="3580489" cy="4038371"/>
            <a:chOff x="8099752" y="2268137"/>
            <a:chExt cx="3580489" cy="4038371"/>
          </a:xfrm>
        </p:grpSpPr>
        <p:pic>
          <p:nvPicPr>
            <p:cNvPr id="2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0407A91B-CB96-3F62-39A1-96F2EA0F4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82889C28-B81B-02B5-CCF4-9401216C58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E665DC1D-B1B3-CA3E-5065-06B60E64A3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5E732EF-3E4B-659D-7F84-F87647984C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ACB5976-7621-3F48-E786-9BF855A78F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FD3BDDC1-75C6-71E1-A3AB-CFD9F8D137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6453C3AE-CE46-4CDF-98D1-1ED75E17E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9275" y="4871928"/>
            <a:ext cx="619830" cy="619830"/>
          </a:xfrm>
          <a:prstGeom prst="rect">
            <a:avLst/>
          </a:prstGeom>
        </p:spPr>
      </p:pic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50EC2338-3460-9BF6-17F8-9FD350AE9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5323" y="4858878"/>
            <a:ext cx="619830" cy="619830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A1700725-E407-1602-07E3-210B7FCF1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3590" y="5311452"/>
            <a:ext cx="619830" cy="619830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924256DA-6E62-6337-0B40-A526C9A94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319" y="5750884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8F6C0-C1B3-A960-7989-435F51A86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F133-B538-F14E-6342-A9A48834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9D99-D4E7-523C-BEED-741140A7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910" y="184113"/>
            <a:ext cx="8991599" cy="6316717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Insight 1: Not all visual dimensions can represent all data types</a:t>
            </a:r>
          </a:p>
          <a:p>
            <a:pPr lvl="1"/>
            <a:endParaRPr lang="en-US" sz="2400" dirty="0"/>
          </a:p>
        </p:txBody>
      </p:sp>
      <p:pic>
        <p:nvPicPr>
          <p:cNvPr id="11266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4B0C74F8-2090-3C95-7726-9B7EF72AF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15407" y="1561150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79225E-B508-B3B4-9458-69AEFB8D509B}"/>
              </a:ext>
            </a:extLst>
          </p:cNvPr>
          <p:cNvSpPr/>
          <p:nvPr/>
        </p:nvSpPr>
        <p:spPr>
          <a:xfrm>
            <a:off x="7283670" y="1524000"/>
            <a:ext cx="725214" cy="514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38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0274-4ED0-D135-F875-A6CAA9B9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800" dirty="0"/>
              <a:t>Work with 2 other people. Be prepared to share your work with the class. </a:t>
            </a:r>
          </a:p>
          <a:p>
            <a:endParaRPr lang="en-US" sz="2800" dirty="0"/>
          </a:p>
          <a:p>
            <a:r>
              <a:rPr lang="en-US" sz="2800" dirty="0"/>
              <a:t>Find a data visualization you think is interesting</a:t>
            </a:r>
          </a:p>
          <a:p>
            <a:pPr lvl="1"/>
            <a:r>
              <a:rPr lang="en-US" sz="2400" dirty="0"/>
              <a:t>Some ideas for where to look: New sites, government sites, Tableau Viz Gallery, </a:t>
            </a:r>
            <a:r>
              <a:rPr lang="en-US" sz="2400" dirty="0" err="1"/>
              <a:t>massvis.mit.edu</a:t>
            </a:r>
            <a:r>
              <a:rPr lang="en-US" sz="24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Identify the following:</a:t>
            </a:r>
          </a:p>
          <a:p>
            <a:pPr lvl="1"/>
            <a:r>
              <a:rPr lang="en-US" sz="2400" dirty="0"/>
              <a:t>What is the data that’s being visualized? </a:t>
            </a:r>
          </a:p>
          <a:p>
            <a:pPr lvl="1"/>
            <a:r>
              <a:rPr lang="en-US" sz="2400" dirty="0"/>
              <a:t>Is the data source included?</a:t>
            </a:r>
          </a:p>
          <a:p>
            <a:pPr lvl="1"/>
            <a:r>
              <a:rPr lang="en-US" sz="2400" dirty="0"/>
              <a:t>What marks and channels are used in the visualization?</a:t>
            </a:r>
          </a:p>
          <a:p>
            <a:pPr lvl="1"/>
            <a:r>
              <a:rPr lang="en-US" sz="2400" dirty="0"/>
              <a:t>What data do each mark and channel represent? </a:t>
            </a:r>
          </a:p>
          <a:p>
            <a:pPr lvl="1"/>
            <a:r>
              <a:rPr lang="en-US" sz="2400" dirty="0"/>
              <a:t>What do you learn from looking at the visualization?</a:t>
            </a:r>
          </a:p>
          <a:p>
            <a:pPr lvl="1"/>
            <a:r>
              <a:rPr lang="en-US" sz="2400" dirty="0"/>
              <a:t>What additional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4309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Preparing Tableau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1468582"/>
            <a:ext cx="8229600" cy="43364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Download the latest version of Tableau Desktop and Tableau Prep Builder: </a:t>
            </a:r>
            <a:r>
              <a:rPr lang="en-US" sz="2400" b="0" i="0" dirty="0">
                <a:effectLst/>
                <a:hlinkClick r:id="rId3"/>
              </a:rPr>
              <a:t>https://www.tableau.com/tft/activation</a:t>
            </a:r>
            <a:r>
              <a:rPr lang="en-US" sz="2400" b="0" i="0" dirty="0">
                <a:effectLst/>
              </a:rPr>
              <a:t>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Click on the link above and select “Download Tableau Desktop” and “Download Tableau Prep Builder”. On the form, enter your school email address for Business E-mail and enter the name of your school for Organization.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 dirty="0">
                <a:effectLst/>
              </a:rPr>
              <a:t>Activate with product key</a:t>
            </a:r>
            <a:r>
              <a:rPr lang="en-US" sz="2400" b="0" i="0">
                <a:effectLst/>
              </a:rPr>
              <a:t>:  </a:t>
            </a:r>
            <a:r>
              <a:rPr lang="en-US" sz="2400" b="0" i="0">
                <a:effectLst/>
                <a:highlight>
                  <a:srgbClr val="FFFF00"/>
                </a:highlight>
              </a:rPr>
              <a:t>TCZC-B01B-0820-2B43-31D7 </a:t>
            </a:r>
            <a:endParaRPr lang="en-US" sz="2400" b="0" i="0" dirty="0">
              <a:effectLst/>
              <a:highlight>
                <a:srgbClr val="FFFF00"/>
              </a:highlight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 dirty="0">
                <a:effectLst/>
              </a:rPr>
              <a:t>Already have a copy of Tableau Desktop installed? Update your license in the application: Help menu → Manage Product Keys</a:t>
            </a:r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509" y="145472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084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15,000BC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7" descr="http://deitchman.com/mcneillslides/images/Lascaux-hunter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1038" y="791307"/>
            <a:ext cx="3429000" cy="527538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5" name="Google Shape;125;p17"/>
          <p:cNvSpPr txBox="1"/>
          <p:nvPr/>
        </p:nvSpPr>
        <p:spPr>
          <a:xfrm>
            <a:off x="8001001" y="6581002"/>
            <a:ext cx="26670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15,000 BC. 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Laxcaux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France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Oldest known attempt to show changing values graphically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Inclinations of the planetary orbits over time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 descr="C:\download\Winzip\orb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6106" y="1262383"/>
            <a:ext cx="4850538" cy="2997017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900s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584499" y="4757494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Florence Nightingale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Statistician, early adopter of visualization, founder of modern nursing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Used this visualization to argue for better sanitary practices </a:t>
            </a: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EA1843FD-222A-081E-B9FC-7E17F9B4CD7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(Incomplete) History of Visualization: mid-1800s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FE7097FE-9DB5-93D4-0DAB-DD7DEBD4C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01" y="530126"/>
            <a:ext cx="7730044" cy="422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110AFD-BE86-71E4-F742-84DB1C4DA4A7}"/>
              </a:ext>
            </a:extLst>
          </p:cNvPr>
          <p:cNvSpPr txBox="1"/>
          <p:nvPr/>
        </p:nvSpPr>
        <p:spPr>
          <a:xfrm>
            <a:off x="7135091" y="6488668"/>
            <a:ext cx="612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Florence_Nightingale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6916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1609</Words>
  <Application>Microsoft Macintosh PowerPoint</Application>
  <PresentationFormat>Widescreen</PresentationFormat>
  <Paragraphs>288</Paragraphs>
  <Slides>55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Mental Models &amp; Data-Visual Mapping</vt:lpstr>
      <vt:lpstr>Plan for Today</vt:lpstr>
      <vt:lpstr>Checking in </vt:lpstr>
      <vt:lpstr>Looking forward </vt:lpstr>
      <vt:lpstr>Looking forward</vt:lpstr>
      <vt:lpstr>Preparing Tableau</vt:lpstr>
      <vt:lpstr>(Incomplete) History of Visualization: 15,000BC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4. Initial exposure interferes with      accurate perception</vt:lpstr>
      <vt:lpstr>PowerPoint Presentation</vt:lpstr>
      <vt:lpstr>So what do we have to work with?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Try it out!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28</cp:revision>
  <dcterms:created xsi:type="dcterms:W3CDTF">2023-08-03T18:49:17Z</dcterms:created>
  <dcterms:modified xsi:type="dcterms:W3CDTF">2025-02-07T15:43:01Z</dcterms:modified>
</cp:coreProperties>
</file>